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0" r:id="rId2"/>
  </p:sldMasterIdLst>
  <p:notesMasterIdLst>
    <p:notesMasterId r:id="rId7"/>
  </p:notesMasterIdLst>
  <p:sldIdLst>
    <p:sldId id="342" r:id="rId3"/>
    <p:sldId id="288" r:id="rId4"/>
    <p:sldId id="328" r:id="rId5"/>
    <p:sldId id="319" r:id="rId6"/>
  </p:sldIdLst>
  <p:sldSz cx="9144000" cy="6858000" type="screen4x3"/>
  <p:notesSz cx="6800850" cy="9932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95DEF3F-E8EE-4F27-AAB6-58A2D54172A0}">
          <p14:sldIdLst>
            <p14:sldId id="342"/>
            <p14:sldId id="288"/>
            <p14:sldId id="32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e GEISS" initials="PG" lastIdx="1" clrIdx="0"/>
  <p:cmAuthor id="1" name="Josselin BREGERE FFHM" initials="JB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1"/>
    <a:srgbClr val="000000"/>
    <a:srgbClr val="E30613"/>
    <a:srgbClr val="065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20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EBB0-9369-4D2C-A157-FF980D24B94F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3124A-46CD-417E-A540-E6563132E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8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70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5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0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90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0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" y="0"/>
            <a:ext cx="9197742" cy="6858000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Processus 7"/>
          <p:cNvSpPr/>
          <p:nvPr/>
        </p:nvSpPr>
        <p:spPr>
          <a:xfrm>
            <a:off x="2771800" y="3284984"/>
            <a:ext cx="4392488" cy="3573016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3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Championnat</a:t>
            </a: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De France</a:t>
            </a: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De Musculation</a:t>
            </a:r>
            <a:endParaRPr lang="fr-FR" sz="4000" b="1" dirty="0">
              <a:solidFill>
                <a:srgbClr val="FF0000"/>
              </a:solidFill>
              <a:latin typeface="BigNoodleTitling"/>
            </a:endParaRPr>
          </a:p>
          <a:p>
            <a:pPr algn="ctr">
              <a:defRPr/>
            </a:pP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Logo quad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62331"/>
            <a:ext cx="1944216" cy="139566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416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611" y="33265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651A4"/>
                </a:solidFill>
                <a:latin typeface="BigNoodleTitling"/>
              </a:rPr>
              <a:t>Présentation</a:t>
            </a:r>
            <a:r>
              <a:rPr lang="fr-FR" sz="2800" b="1" dirty="0">
                <a:solidFill>
                  <a:srgbClr val="0651A4"/>
                </a:solidFill>
                <a:latin typeface="BigNoodleTitling" panose="02000708030402040100" pitchFamily="2" charset="0"/>
              </a:rPr>
              <a:t> générale : championnat de France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1318" y="1052736"/>
            <a:ext cx="82891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Epreuves Hommes / 3 catégories : -70kg, -80kg et +80kg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Epreuves Femmes / 2 catégories : -57kg et +57kg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Epreuve par équipe : 1 femme et 2 hommes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Catégories Master  + de 40 ans selon les mêmes catégories de poids indiquées ci-dessus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r>
              <a:rPr lang="fr-FR" sz="1400" u="sng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Compétition individuelle 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Il y a 3 épreuves à réaliser pour le matin, à l’issue desquelles un classement est établi (addition des places obtenues à chaque épreuve). Il y a un temps de récupération entre les exercices (minimum 4 minutes)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Seuls les 5 meilleurs sont sélectionnés </a:t>
            </a: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pour la Finale.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En cas d’égalité, c’est le concurrent le plus léger qui est classé devant.</a:t>
            </a: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 classement des 5 premiers sera établi à partir de l’épreuve Finale (après-midi).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Pour les autres, le classement définitif sera celui du matin (sur les 3 épreuves).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r>
              <a:rPr lang="fr-FR" sz="1400" u="sng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Compétition par équipe 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Les équipiers effectuent séparément les 2 épreuves individuelles suivantes:  Puissance et Poids de corps.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Les compétiteurs concourant uniquement en équipe ne feront donc pas l’épreuve individuelle « Résistance ». Les équipiers effectuent ensuite l’ épreuve collective Relais.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Le classement final est établi en additionnant les places obtenues lors de toutes les épreuves désignées ci-dessus.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En cas d’égalité, c’est la place obtenue lors de </a:t>
            </a: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l’épreuve par équipe Relais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qui départage les équipes.</a:t>
            </a:r>
          </a:p>
        </p:txBody>
      </p:sp>
    </p:spTree>
    <p:extLst>
      <p:ext uri="{BB962C8B-B14F-4D97-AF65-F5344CB8AC3E}">
        <p14:creationId xmlns:p14="http://schemas.microsoft.com/office/powerpoint/2010/main" val="293699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8941" y="136310"/>
            <a:ext cx="8640763" cy="649287"/>
          </a:xfrm>
          <a:prstGeom prst="rect">
            <a:avLst/>
          </a:prstGeom>
          <a:solidFill>
            <a:srgbClr val="C00000"/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>
                <a:solidFill>
                  <a:schemeClr val="bg1"/>
                </a:solidFill>
                <a:latin typeface="BigNoodleTitling"/>
              </a:rPr>
              <a:t>Championnat de France individuel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052463" y="988863"/>
            <a:ext cx="3533399" cy="1719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Poids de corps</a:t>
            </a:r>
          </a:p>
          <a:p>
            <a:pPr algn="ctr"/>
            <a:r>
              <a:rPr lang="fr-FR" sz="1600" b="1" dirty="0">
                <a:latin typeface="BigNoodleTitling"/>
              </a:rPr>
              <a:t>Tractions en supination</a:t>
            </a:r>
          </a:p>
          <a:p>
            <a:pPr algn="ctr"/>
            <a:endParaRPr lang="fr-FR" sz="1600" b="1" dirty="0">
              <a:latin typeface="BigNoodleTitling"/>
            </a:endParaRPr>
          </a:p>
          <a:p>
            <a:pPr algn="ctr"/>
            <a:r>
              <a:rPr lang="fr-FR" sz="1600" b="1" dirty="0">
                <a:latin typeface="BigNoodleTitling"/>
              </a:rPr>
              <a:t>Max de </a:t>
            </a:r>
            <a:r>
              <a:rPr lang="fr-FR" sz="1600" b="1" dirty="0" err="1">
                <a:latin typeface="BigNoodleTitling"/>
              </a:rPr>
              <a:t>reps</a:t>
            </a:r>
            <a:r>
              <a:rPr lang="fr-FR" sz="1600" b="1" dirty="0">
                <a:latin typeface="BigNoodleTitling"/>
              </a:rPr>
              <a:t> sur 1 série unique</a:t>
            </a:r>
          </a:p>
          <a:p>
            <a:pPr algn="ctr"/>
            <a:r>
              <a:rPr lang="fr-FR" sz="1600" b="1" dirty="0">
                <a:latin typeface="BigNoodleTitling"/>
              </a:rPr>
              <a:t>Hommes : lestés à 10kg</a:t>
            </a:r>
          </a:p>
          <a:p>
            <a:pPr algn="ctr"/>
            <a:r>
              <a:rPr lang="fr-FR" sz="1600" b="1" dirty="0">
                <a:latin typeface="BigNoodleTitling"/>
              </a:rPr>
              <a:t>Femmes : avec élastique</a:t>
            </a:r>
          </a:p>
          <a:p>
            <a:pPr algn="ctr"/>
            <a:endParaRPr lang="fr-FR" sz="1400" dirty="0">
              <a:solidFill>
                <a:srgbClr val="FF0000"/>
              </a:solidFill>
              <a:latin typeface="BigNoodleTitling"/>
            </a:endParaRPr>
          </a:p>
        </p:txBody>
      </p:sp>
      <p:sp>
        <p:nvSpPr>
          <p:cNvPr id="19" name="Flèche droite 18"/>
          <p:cNvSpPr/>
          <p:nvPr/>
        </p:nvSpPr>
        <p:spPr>
          <a:xfrm rot="7433077" flipV="1">
            <a:off x="3636689" y="3336583"/>
            <a:ext cx="1742087" cy="184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flipV="1">
            <a:off x="3945385" y="1997645"/>
            <a:ext cx="881815" cy="125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18941" y="1168941"/>
            <a:ext cx="3654200" cy="18465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Puissance</a:t>
            </a:r>
          </a:p>
          <a:p>
            <a:pPr algn="ctr"/>
            <a:endParaRPr lang="fr-FR" b="1" dirty="0">
              <a:latin typeface="BigNoodleTitling"/>
            </a:endParaRPr>
          </a:p>
          <a:p>
            <a:pPr algn="ctr"/>
            <a:r>
              <a:rPr lang="fr-FR" b="1" dirty="0">
                <a:latin typeface="BigNoodleTitling"/>
              </a:rPr>
              <a:t>Soulevé de terre :</a:t>
            </a:r>
          </a:p>
          <a:p>
            <a:pPr algn="ctr"/>
            <a:r>
              <a:rPr lang="fr-FR" sz="1600" b="1" dirty="0">
                <a:latin typeface="BigNoodleTitling"/>
              </a:rPr>
              <a:t>Charge maximale pour 8 </a:t>
            </a:r>
            <a:r>
              <a:rPr lang="fr-FR" sz="1600" b="1" dirty="0" err="1">
                <a:latin typeface="BigNoodleTitling"/>
              </a:rPr>
              <a:t>reps</a:t>
            </a:r>
            <a:r>
              <a:rPr lang="fr-FR" sz="1600" b="1" dirty="0">
                <a:latin typeface="BigNoodleTitling"/>
              </a:rPr>
              <a:t> (ou 10)</a:t>
            </a:r>
            <a:r>
              <a:rPr lang="fr-FR" sz="1600" dirty="0">
                <a:latin typeface="BigNoodleTitling"/>
              </a:rPr>
              <a:t> </a:t>
            </a:r>
          </a:p>
          <a:p>
            <a:pPr algn="ctr"/>
            <a:r>
              <a:rPr lang="fr-FR" sz="1600" dirty="0">
                <a:latin typeface="BigNoodleTitling"/>
              </a:rPr>
              <a:t>4’ pour réaliser la performance</a:t>
            </a:r>
          </a:p>
          <a:p>
            <a:endParaRPr lang="fr-FR" dirty="0">
              <a:latin typeface="BigNoodleTitling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842" y="1165648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52463" y="934418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070080" y="2965685"/>
            <a:ext cx="4032447" cy="3431361"/>
          </a:xfrm>
          <a:prstGeom prst="round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Finale : Epreuve Finale</a:t>
            </a:r>
          </a:p>
          <a:p>
            <a:pPr algn="ctr"/>
            <a:r>
              <a:rPr lang="fr-FR" sz="1400" dirty="0">
                <a:latin typeface="BigNoodleTitling"/>
              </a:rPr>
              <a:t>Réservée aux 5 premiers à l’issue des 3 premières épreuves</a:t>
            </a:r>
          </a:p>
          <a:p>
            <a:pPr algn="ctr"/>
            <a:r>
              <a:rPr lang="fr-FR" sz="1400" dirty="0">
                <a:latin typeface="BigNoodleTitling"/>
              </a:rPr>
              <a:t>Un concurrent est éliminé à chaque exercice de rapidité</a:t>
            </a:r>
          </a:p>
          <a:p>
            <a:pPr algn="ctr"/>
            <a:r>
              <a:rPr lang="fr-FR" sz="1400" dirty="0">
                <a:latin typeface="BigNoodleTitling"/>
              </a:rPr>
              <a:t>30’’ de récup entre chaque exercice</a:t>
            </a:r>
          </a:p>
          <a:p>
            <a:pPr algn="ctr"/>
            <a:endParaRPr lang="fr-FR" sz="1600" u="sng" dirty="0">
              <a:latin typeface="BigNoodleTitling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Squat avant : 25 </a:t>
            </a:r>
            <a:r>
              <a:rPr lang="fr-FR" sz="1600" dirty="0" err="1">
                <a:latin typeface="BigNoodleTitling"/>
              </a:rPr>
              <a:t>reps</a:t>
            </a:r>
            <a:r>
              <a:rPr lang="fr-FR" sz="1600" dirty="0">
                <a:latin typeface="BigNoodleTitling"/>
              </a:rPr>
              <a:t> </a:t>
            </a:r>
            <a:r>
              <a:rPr lang="fr-FR" sz="1600" dirty="0">
                <a:solidFill>
                  <a:srgbClr val="FF0000"/>
                </a:solidFill>
                <a:latin typeface="BigNoodleTitling"/>
              </a:rPr>
              <a:t>(H : 60 – 70 – 80 kg) et (F : 35 – 45 kg)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Tirage vertical corde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Dips lesté 15kg ou élastique : 25 </a:t>
            </a:r>
            <a:r>
              <a:rPr lang="fr-FR" sz="1600" dirty="0" err="1">
                <a:latin typeface="BigNoodleTitling"/>
              </a:rPr>
              <a:t>reps</a:t>
            </a:r>
            <a:r>
              <a:rPr lang="fr-FR" sz="1600" dirty="0">
                <a:latin typeface="BigNoodleTitling"/>
              </a:rPr>
              <a:t> </a:t>
            </a:r>
            <a:r>
              <a:rPr lang="fr-FR" sz="1200" dirty="0">
                <a:latin typeface="BigNoodleTitling"/>
              </a:rPr>
              <a:t>(Master 10kg)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Maintien 2 KB au-dessus de la tête (charge 16 kg)</a:t>
            </a:r>
            <a:endParaRPr lang="fr-FR" sz="1400" dirty="0">
              <a:latin typeface="BigNoodleTitling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51026" y="4310843"/>
            <a:ext cx="4146359" cy="23081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Résistance</a:t>
            </a:r>
          </a:p>
          <a:p>
            <a:pPr algn="ctr"/>
            <a:endParaRPr lang="fr-FR" sz="1600" b="1" u="sng" dirty="0">
              <a:latin typeface="BigNoodleTitling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BigNoodleTitling"/>
              </a:rPr>
              <a:t>Développé de Kettlebell assis + traversée de plots</a:t>
            </a:r>
          </a:p>
          <a:p>
            <a:pPr algn="ctr"/>
            <a:r>
              <a:rPr lang="fr-FR" sz="1600" dirty="0">
                <a:latin typeface="BigNoodleTitling"/>
              </a:rPr>
              <a:t>+ 1 développé à chaque passage</a:t>
            </a:r>
          </a:p>
          <a:p>
            <a:pPr algn="ctr"/>
            <a:r>
              <a:rPr lang="fr-FR" sz="1600" dirty="0">
                <a:latin typeface="BigNoodleTitling"/>
              </a:rPr>
              <a:t>Nb de développé max en 3’</a:t>
            </a:r>
          </a:p>
          <a:p>
            <a:pPr algn="ctr"/>
            <a:r>
              <a:rPr lang="fr-FR" sz="1600" dirty="0">
                <a:latin typeface="BigNoodleTitling"/>
              </a:rPr>
              <a:t>Hommes : 2x16kg</a:t>
            </a:r>
          </a:p>
          <a:p>
            <a:pPr algn="ctr"/>
            <a:r>
              <a:rPr lang="fr-FR" sz="1600" dirty="0">
                <a:latin typeface="BigNoodleTitling"/>
              </a:rPr>
              <a:t>Femmes : 2x8kg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0489" y="444310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7482" y="256184"/>
            <a:ext cx="8370982" cy="649287"/>
          </a:xfrm>
          <a:prstGeom prst="rect">
            <a:avLst/>
          </a:prstGeom>
          <a:solidFill>
            <a:srgbClr val="C00000"/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>
                <a:solidFill>
                  <a:schemeClr val="bg1"/>
                </a:solidFill>
                <a:latin typeface="BigNoodleTitling"/>
              </a:rPr>
              <a:t>Championnat de France - EQUIPE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4199079" y="1964231"/>
            <a:ext cx="481749" cy="188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663788" y="3770605"/>
            <a:ext cx="3816424" cy="26827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" dirty="0">
              <a:latin typeface="BigNoodleTitling"/>
            </a:endParaRPr>
          </a:p>
          <a:p>
            <a:pPr algn="ctr"/>
            <a:r>
              <a:rPr lang="fr-FR" sz="1400" b="1" u="sng" dirty="0">
                <a:latin typeface="BigNoodleTitling"/>
              </a:rPr>
              <a:t>Epreuve collective Relais</a:t>
            </a:r>
          </a:p>
          <a:p>
            <a:pPr algn="ctr"/>
            <a:endParaRPr lang="fr-FR" sz="1200" dirty="0"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En relais</a:t>
            </a:r>
          </a:p>
          <a:p>
            <a:pPr algn="ctr"/>
            <a:endParaRPr lang="fr-FR" sz="1400" b="1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 err="1">
                <a:solidFill>
                  <a:schemeClr val="bg1"/>
                </a:solidFill>
                <a:latin typeface="BigNoodleTitling"/>
              </a:rPr>
              <a:t>Thruster</a:t>
            </a:r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 en relais 120 </a:t>
            </a:r>
            <a:r>
              <a:rPr lang="fr-FR" sz="1400" b="1" dirty="0" err="1">
                <a:solidFill>
                  <a:schemeClr val="bg1"/>
                </a:solidFill>
                <a:latin typeface="BigNoodleTitling"/>
              </a:rPr>
              <a:t>reps</a:t>
            </a:r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 à 3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Avec gainage statique des 2 autres équipiers</a:t>
            </a:r>
            <a:endParaRPr lang="fr-FR" sz="1400" dirty="0">
              <a:solidFill>
                <a:srgbClr val="FF0000"/>
              </a:solidFill>
              <a:latin typeface="BigNoodleTitling"/>
            </a:endParaRP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BigNoodleTitling"/>
              </a:rPr>
              <a:t>Hommes 45kg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BigNoodleTitling"/>
              </a:rPr>
              <a:t>Femme : 30kg</a:t>
            </a:r>
          </a:p>
          <a:p>
            <a:pPr algn="ctr"/>
            <a:endParaRPr lang="fr-FR" sz="1400" dirty="0">
              <a:solidFill>
                <a:srgbClr val="FF0000"/>
              </a:solidFill>
              <a:latin typeface="BigNoodleTitling"/>
            </a:endParaRP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BigNoodleTitling"/>
              </a:rPr>
              <a:t>Puis Tirage de traineau 3 x 25m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BigNoodleTitling"/>
              </a:rPr>
              <a:t>Avec gainage dynamique des 2 autres équipiers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93327" y="1173792"/>
            <a:ext cx="3816424" cy="202173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chemeClr val="bg1"/>
                </a:solidFill>
                <a:latin typeface="BigNoodleTitling"/>
              </a:rPr>
              <a:t>Epreuve Puissance 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BigNoodleTitling"/>
              </a:rPr>
              <a:t>on utilise les épreuves de la compétition individuelle</a:t>
            </a:r>
          </a:p>
          <a:p>
            <a:pPr algn="ctr"/>
            <a:endParaRPr lang="fr-FR" sz="1200" b="1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Soulevé de terre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On additionne les charges soulevées par les 3 équipiers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Un classement est établi à partir des charges soulevées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743304" y="1052736"/>
            <a:ext cx="4145725" cy="182789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u="sng" dirty="0">
                <a:solidFill>
                  <a:schemeClr val="bg1"/>
                </a:solidFill>
                <a:latin typeface="BigNoodleTitling"/>
              </a:rPr>
              <a:t>Epreuve poids de corps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BigNoodleTitling"/>
              </a:rPr>
              <a:t>on utilise les épreuves de la compétition individuelle</a:t>
            </a:r>
          </a:p>
          <a:p>
            <a:pPr algn="ctr"/>
            <a:endParaRPr lang="fr-FR" sz="1200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Traction supination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On additionne les nombres de répétitions réalisées par les 3 équipiers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Un classement est établi à partir de ce nombre total</a:t>
            </a:r>
            <a:endParaRPr lang="fr-FR" sz="1400" dirty="0">
              <a:solidFill>
                <a:schemeClr val="bg1"/>
              </a:solidFill>
              <a:latin typeface="BigNoodleTitling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43" y="1173792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3304" y="1052736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5816" y="3821795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 rot="2317444">
            <a:off x="6856573" y="3068960"/>
            <a:ext cx="220746" cy="783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7274516" y="4941168"/>
            <a:ext cx="1614513" cy="60902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igNoodleTitling"/>
              </a:rPr>
              <a:t>On additionne les places obtenues lors des 3 épreuves. </a:t>
            </a:r>
          </a:p>
        </p:txBody>
      </p:sp>
    </p:spTree>
    <p:extLst>
      <p:ext uri="{BB962C8B-B14F-4D97-AF65-F5344CB8AC3E}">
        <p14:creationId xmlns:p14="http://schemas.microsoft.com/office/powerpoint/2010/main" val="309195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FFHM">
      <a:dk1>
        <a:srgbClr val="0651A4"/>
      </a:dk1>
      <a:lt1>
        <a:sysClr val="window" lastClr="FFFFFF"/>
      </a:lt1>
      <a:dk2>
        <a:srgbClr val="009DE1"/>
      </a:dk2>
      <a:lt2>
        <a:srgbClr val="DEDEDE"/>
      </a:lt2>
      <a:accent1>
        <a:srgbClr val="009DE1"/>
      </a:accent1>
      <a:accent2>
        <a:srgbClr val="009DE1"/>
      </a:accent2>
      <a:accent3>
        <a:srgbClr val="A04DA3"/>
      </a:accent3>
      <a:accent4>
        <a:srgbClr val="C4652D"/>
      </a:accent4>
      <a:accent5>
        <a:srgbClr val="8B5D3D"/>
      </a:accent5>
      <a:accent6>
        <a:srgbClr val="E30613"/>
      </a:accent6>
      <a:hlink>
        <a:srgbClr val="E30613"/>
      </a:hlink>
      <a:folHlink>
        <a:srgbClr val="C2A874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19502</TotalTime>
  <Words>477</Words>
  <Application>Microsoft Office PowerPoint</Application>
  <PresentationFormat>Affichage à l'écran (4:3)</PresentationFormat>
  <Paragraphs>81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BigNoodleTitling</vt:lpstr>
      <vt:lpstr>Calibri</vt:lpstr>
      <vt:lpstr>Wingdings</vt:lpstr>
      <vt:lpstr>Essentiel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Dimanche 29 mars 2015</dc:title>
  <dc:creator>Alexandra VIGOUREUX</dc:creator>
  <cp:lastModifiedBy>Visiteur 1</cp:lastModifiedBy>
  <cp:revision>1117</cp:revision>
  <cp:lastPrinted>2022-05-21T08:36:20Z</cp:lastPrinted>
  <dcterms:created xsi:type="dcterms:W3CDTF">2015-03-27T13:26:45Z</dcterms:created>
  <dcterms:modified xsi:type="dcterms:W3CDTF">2022-10-07T07:55:27Z</dcterms:modified>
</cp:coreProperties>
</file>