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  <p:sldMasterId id="2147484020" r:id="rId2"/>
  </p:sldMasterIdLst>
  <p:notesMasterIdLst>
    <p:notesMasterId r:id="rId7"/>
  </p:notesMasterIdLst>
  <p:sldIdLst>
    <p:sldId id="306" r:id="rId3"/>
    <p:sldId id="310" r:id="rId4"/>
    <p:sldId id="336" r:id="rId5"/>
    <p:sldId id="337" r:id="rId6"/>
  </p:sldIdLst>
  <p:sldSz cx="9144000" cy="6858000" type="screen4x3"/>
  <p:notesSz cx="6800850" cy="99329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595DEF3F-E8EE-4F27-AAB6-58A2D54172A0}">
          <p14:sldIdLst>
            <p14:sldId id="306"/>
            <p14:sldId id="310"/>
            <p14:sldId id="336"/>
            <p14:sldId id="33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hilippe GEISS" initials="PG" lastIdx="1" clrIdx="0"/>
  <p:cmAuthor id="1" name="Josselin BREGERE FFHM" initials="JBF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E1"/>
    <a:srgbClr val="000000"/>
    <a:srgbClr val="E30613"/>
    <a:srgbClr val="0651A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97" autoAdjust="0"/>
    <p:restoredTop sz="94671" autoAdjust="0"/>
  </p:normalViewPr>
  <p:slideViewPr>
    <p:cSldViewPr>
      <p:cViewPr varScale="1">
        <p:scale>
          <a:sx n="109" d="100"/>
          <a:sy n="109" d="100"/>
        </p:scale>
        <p:origin x="20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2863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CEBB0-9369-4D2C-A157-FF980D24B94F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41950" cy="3911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2863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3124A-46CD-417E-A540-E6563132E2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188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8F9-3510-4B56-9B31-C6A3D0453E17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9001125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5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8F9-3510-4B56-9B31-C6A3D0453E17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8F9-3510-4B56-9B31-C6A3D0453E17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07/10/2022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728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07/10/2022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51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07/10/2022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570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07/10/2022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7563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07/10/2022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750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07/10/2022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2017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07/10/2022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1208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07/10/2022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836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8F9-3510-4B56-9B31-C6A3D0453E17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07/10/2022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3077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07/10/2022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2900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07/10/2022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904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1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8F9-3510-4B56-9B31-C6A3D0453E17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1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1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8F9-3510-4B56-9B31-C6A3D0453E17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8F9-3510-4B56-9B31-C6A3D0453E17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8F9-3510-4B56-9B31-C6A3D0453E17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8F9-3510-4B56-9B31-C6A3D0453E17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1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8F9-3510-4B56-9B31-C6A3D0453E17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5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8F9-3510-4B56-9B31-C6A3D0453E17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5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1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2B3F8F9-3510-4B56-9B31-C6A3D0453E17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8" y="5885498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07/10/2022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398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7" y="0"/>
            <a:ext cx="9197742" cy="6858000"/>
          </a:xfrm>
          <a:prstGeom prst="rect">
            <a:avLst/>
          </a:prstGeom>
          <a:solidFill>
            <a:schemeClr val="bg2">
              <a:lumMod val="75000"/>
              <a:alpha val="61000"/>
            </a:schemeClr>
          </a:solidFill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Organigramme : Processus 7"/>
          <p:cNvSpPr/>
          <p:nvPr/>
        </p:nvSpPr>
        <p:spPr>
          <a:xfrm>
            <a:off x="2771800" y="3284984"/>
            <a:ext cx="4392488" cy="3573016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3600" b="1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fr-FR" sz="3200" b="1" dirty="0">
                <a:solidFill>
                  <a:srgbClr val="FF0000"/>
                </a:solidFill>
                <a:latin typeface="BigNoodleTitling"/>
              </a:rPr>
              <a:t>Championnats</a:t>
            </a:r>
          </a:p>
          <a:p>
            <a:pPr algn="ctr">
              <a:defRPr/>
            </a:pPr>
            <a:r>
              <a:rPr lang="fr-FR" sz="3200" b="1" dirty="0">
                <a:solidFill>
                  <a:srgbClr val="FF0000"/>
                </a:solidFill>
                <a:latin typeface="BigNoodleTitling"/>
              </a:rPr>
              <a:t>Régionaux</a:t>
            </a:r>
          </a:p>
          <a:p>
            <a:pPr algn="ctr">
              <a:defRPr/>
            </a:pPr>
            <a:r>
              <a:rPr lang="fr-FR" sz="3200" b="1" dirty="0">
                <a:solidFill>
                  <a:srgbClr val="FF0000"/>
                </a:solidFill>
                <a:latin typeface="BigNoodleTitling"/>
              </a:rPr>
              <a:t>De Musculation</a:t>
            </a:r>
            <a:endParaRPr lang="fr-FR" sz="4000" b="1" dirty="0">
              <a:solidFill>
                <a:srgbClr val="FF0000"/>
              </a:solidFill>
              <a:latin typeface="BigNoodleTitling"/>
            </a:endParaRPr>
          </a:p>
          <a:p>
            <a:pPr algn="ctr">
              <a:defRPr/>
            </a:pPr>
            <a:endParaRPr lang="fr-FR" sz="36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Logo quadr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462331"/>
            <a:ext cx="1944216" cy="139566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6869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57611" y="332656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651A4"/>
                </a:solidFill>
                <a:latin typeface="BigNoodleTitling" panose="02000708030402040100" pitchFamily="2" charset="0"/>
              </a:rPr>
              <a:t>Présentation générale : championnat Régional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74386" y="980728"/>
            <a:ext cx="8242995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400" dirty="0">
                <a:solidFill>
                  <a:schemeClr val="bg2">
                    <a:lumMod val="10000"/>
                  </a:schemeClr>
                </a:solidFill>
                <a:latin typeface="BigNoodleTitling"/>
                <a:cs typeface="Calibri" panose="020F0502020204030204" pitchFamily="34" charset="0"/>
              </a:rPr>
              <a:t>Epreuves Hommes / 3 catégories : -70kg, -80 et +80kg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400" dirty="0">
                <a:solidFill>
                  <a:schemeClr val="bg2">
                    <a:lumMod val="10000"/>
                  </a:schemeClr>
                </a:solidFill>
                <a:latin typeface="BigNoodleTitling"/>
                <a:cs typeface="Calibri" panose="020F0502020204030204" pitchFamily="34" charset="0"/>
              </a:rPr>
              <a:t>Epreuves Femmes / 2 catégories : -57kg et +57kg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400" dirty="0">
                <a:solidFill>
                  <a:schemeClr val="bg2">
                    <a:lumMod val="10000"/>
                  </a:schemeClr>
                </a:solidFill>
                <a:latin typeface="BigNoodleTitling"/>
                <a:cs typeface="Calibri" panose="020F0502020204030204" pitchFamily="34" charset="0"/>
              </a:rPr>
              <a:t>Epreuve par équipe : 1 femme et 2 hommes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400" dirty="0">
                <a:solidFill>
                  <a:srgbClr val="000000"/>
                </a:solidFill>
                <a:latin typeface="BigNoodleTitling"/>
                <a:cs typeface="Calibri" panose="020F0502020204030204" pitchFamily="34" charset="0"/>
              </a:rPr>
              <a:t>Catégories Masters  :  + de 40 ans selon les mêmes catégories de poids indiquées ci-dessus</a:t>
            </a:r>
          </a:p>
          <a:p>
            <a:endParaRPr lang="fr-FR" sz="1400" dirty="0">
              <a:solidFill>
                <a:srgbClr val="FF0000"/>
              </a:solidFill>
              <a:latin typeface="BigNoodleTitling"/>
              <a:cs typeface="Calibri" panose="020F0502020204030204" pitchFamily="34" charset="0"/>
            </a:endParaRPr>
          </a:p>
          <a:p>
            <a:r>
              <a:rPr lang="fr-FR" sz="1400" u="sng" dirty="0">
                <a:solidFill>
                  <a:srgbClr val="000000"/>
                </a:solidFill>
                <a:latin typeface="BigNoodleTitling"/>
                <a:cs typeface="Calibri" panose="020F0502020204030204" pitchFamily="34" charset="0"/>
              </a:rPr>
              <a:t>Compétition individuelle  </a:t>
            </a:r>
            <a:r>
              <a:rPr lang="fr-FR" sz="1400" dirty="0">
                <a:solidFill>
                  <a:srgbClr val="000000"/>
                </a:solidFill>
                <a:latin typeface="BigNoodleTitling"/>
                <a:cs typeface="Calibri" panose="020F0502020204030204" pitchFamily="34" charset="0"/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1400" dirty="0">
                <a:solidFill>
                  <a:srgbClr val="000000"/>
                </a:solidFill>
                <a:latin typeface="BigNoodleTitling"/>
                <a:cs typeface="Calibri" panose="020F0502020204030204" pitchFamily="34" charset="0"/>
              </a:rPr>
              <a:t>Il y a 3 épreuves à réaliser pour le matin, à l’issue desquelles un classement est établi (addition des places obtenues à chaque épreuve). Il y a un temps de récupération entre les exercices (minimum 4 minutes)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1400" dirty="0">
                <a:solidFill>
                  <a:srgbClr val="FF0000"/>
                </a:solidFill>
                <a:latin typeface="BigNoodleTitling"/>
                <a:cs typeface="Calibri" panose="020F0502020204030204" pitchFamily="34" charset="0"/>
              </a:rPr>
              <a:t>Seuls les 3 meilleurs sont sélectionnés pour la Finale. </a:t>
            </a:r>
            <a:r>
              <a:rPr lang="fr-FR" sz="1400" dirty="0">
                <a:solidFill>
                  <a:srgbClr val="000000"/>
                </a:solidFill>
                <a:latin typeface="BigNoodleTitling"/>
                <a:cs typeface="Calibri" panose="020F0502020204030204" pitchFamily="34" charset="0"/>
              </a:rPr>
              <a:t>En cas d’égalité, c’est le concurrent le plus léger qui est classé devant.</a:t>
            </a:r>
            <a:endParaRPr lang="fr-FR" sz="1400" dirty="0">
              <a:solidFill>
                <a:srgbClr val="FF0000"/>
              </a:solidFill>
              <a:latin typeface="BigNoodleTitling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1400" dirty="0">
                <a:solidFill>
                  <a:srgbClr val="FF0000"/>
                </a:solidFill>
                <a:latin typeface="BigNoodleTitling"/>
                <a:cs typeface="Calibri" panose="020F0502020204030204" pitchFamily="34" charset="0"/>
              </a:rPr>
              <a:t>Le classement des 3 premiers sera établi à partir de l’épreuve Finale (après-midi). </a:t>
            </a:r>
            <a:r>
              <a:rPr lang="fr-FR" sz="1400" dirty="0">
                <a:solidFill>
                  <a:srgbClr val="000000"/>
                </a:solidFill>
                <a:latin typeface="BigNoodleTitling"/>
                <a:cs typeface="Calibri" panose="020F0502020204030204" pitchFamily="34" charset="0"/>
              </a:rPr>
              <a:t>Pour les autres, le classement définitif sera celui du matin (sur les 3 épreuves). </a:t>
            </a:r>
          </a:p>
          <a:p>
            <a:endParaRPr lang="fr-FR" sz="1400" dirty="0">
              <a:solidFill>
                <a:srgbClr val="FF0000"/>
              </a:solidFill>
              <a:latin typeface="BigNoodleTitling"/>
              <a:cs typeface="Calibri" panose="020F0502020204030204" pitchFamily="34" charset="0"/>
            </a:endParaRPr>
          </a:p>
          <a:p>
            <a:r>
              <a:rPr lang="fr-FR" sz="1400" u="sng" dirty="0">
                <a:solidFill>
                  <a:srgbClr val="000000"/>
                </a:solidFill>
                <a:latin typeface="BigNoodleTitling"/>
                <a:cs typeface="Calibri" panose="020F0502020204030204" pitchFamily="34" charset="0"/>
              </a:rPr>
              <a:t>Compétition par équipe 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1400" dirty="0">
                <a:solidFill>
                  <a:srgbClr val="FF0000"/>
                </a:solidFill>
                <a:latin typeface="BigNoodleTitling"/>
                <a:cs typeface="Calibri" panose="020F0502020204030204" pitchFamily="34" charset="0"/>
              </a:rPr>
              <a:t>Les équipiers effectuent séparément les 2 épreuves individuelles suivantes:  Puissance et Poids de corps.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1400" dirty="0">
                <a:solidFill>
                  <a:srgbClr val="FF0000"/>
                </a:solidFill>
                <a:latin typeface="BigNoodleTitling"/>
                <a:cs typeface="Calibri" panose="020F0502020204030204" pitchFamily="34" charset="0"/>
              </a:rPr>
              <a:t>Les compétiteurs concourant uniquement en équipe ne feront donc pas l’épreuve individuelle « Résistance ». Les équipiers effectuent ensuite l’ épreuve collective Relais. </a:t>
            </a:r>
            <a:r>
              <a:rPr lang="fr-FR" sz="1400" dirty="0">
                <a:solidFill>
                  <a:srgbClr val="000000"/>
                </a:solidFill>
                <a:latin typeface="BigNoodleTitling"/>
                <a:cs typeface="Calibri" panose="020F0502020204030204" pitchFamily="34" charset="0"/>
              </a:rPr>
              <a:t>Le classement final est établi en additionnant les places obtenues lors de toutes les épreuves désignées ci-dessus.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1400" dirty="0">
                <a:solidFill>
                  <a:srgbClr val="000000"/>
                </a:solidFill>
                <a:latin typeface="BigNoodleTitling"/>
                <a:cs typeface="Calibri" panose="020F0502020204030204" pitchFamily="34" charset="0"/>
              </a:rPr>
              <a:t>En cas d’égalité, c’est la place obtenue lors de </a:t>
            </a:r>
            <a:r>
              <a:rPr lang="fr-FR" sz="1400" dirty="0">
                <a:solidFill>
                  <a:srgbClr val="FF0000"/>
                </a:solidFill>
                <a:latin typeface="BigNoodleTitling"/>
                <a:cs typeface="Calibri" panose="020F0502020204030204" pitchFamily="34" charset="0"/>
              </a:rPr>
              <a:t>l’épreuve par équipe Relais </a:t>
            </a:r>
            <a:r>
              <a:rPr lang="fr-FR" sz="1400" dirty="0">
                <a:solidFill>
                  <a:srgbClr val="000000"/>
                </a:solidFill>
                <a:latin typeface="BigNoodleTitling"/>
                <a:cs typeface="Calibri" panose="020F0502020204030204" pitchFamily="34" charset="0"/>
              </a:rPr>
              <a:t>qui départage les équipes.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fr-FR" sz="1400" dirty="0">
              <a:solidFill>
                <a:srgbClr val="FF0000"/>
              </a:solidFill>
              <a:latin typeface="BigNoodleTitling"/>
              <a:cs typeface="Calibri" panose="020F0502020204030204" pitchFamily="34" charset="0"/>
            </a:endParaRPr>
          </a:p>
          <a:p>
            <a:r>
              <a:rPr lang="fr-FR" sz="1400" u="sng" dirty="0">
                <a:solidFill>
                  <a:schemeClr val="bg2">
                    <a:lumMod val="10000"/>
                  </a:schemeClr>
                </a:solidFill>
                <a:latin typeface="BigNoodleTitling"/>
              </a:rPr>
              <a:t>Qualification</a:t>
            </a:r>
          </a:p>
          <a:p>
            <a:r>
              <a:rPr lang="fr-FR" sz="1400" dirty="0">
                <a:solidFill>
                  <a:schemeClr val="bg2">
                    <a:lumMod val="10000"/>
                  </a:schemeClr>
                </a:solidFill>
                <a:latin typeface="BigNoodleTitling"/>
              </a:rPr>
              <a:t>Les 3 premiers de chaque catégorie, et les 3 meilleures équipes, sont qualifiés pour le championnat de France, avec possibilité de repêchage s’il y a beaucoup de compétiteurs dans une catégorie  (voir règlement sportif).</a:t>
            </a:r>
          </a:p>
        </p:txBody>
      </p:sp>
    </p:spTree>
    <p:extLst>
      <p:ext uri="{BB962C8B-B14F-4D97-AF65-F5344CB8AC3E}">
        <p14:creationId xmlns:p14="http://schemas.microsoft.com/office/powerpoint/2010/main" val="1407861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9388" y="103188"/>
            <a:ext cx="8640763" cy="64928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fr-FR" sz="2800" b="1" dirty="0">
                <a:solidFill>
                  <a:schemeClr val="bg1"/>
                </a:solidFill>
                <a:latin typeface="BigNoodleTitling"/>
              </a:rPr>
              <a:t>Championnat régional  individuel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5052463" y="988863"/>
            <a:ext cx="3533399" cy="17199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dirty="0">
                <a:latin typeface="BigNoodleTitling"/>
              </a:rPr>
              <a:t>Epreuve Poids de corps</a:t>
            </a:r>
          </a:p>
          <a:p>
            <a:pPr algn="ctr"/>
            <a:r>
              <a:rPr lang="fr-FR" sz="1600" b="1" dirty="0">
                <a:latin typeface="BigNoodleTitling"/>
              </a:rPr>
              <a:t>Tractions en supination</a:t>
            </a:r>
          </a:p>
          <a:p>
            <a:pPr algn="ctr"/>
            <a:endParaRPr lang="fr-FR" sz="1600" b="1" dirty="0">
              <a:latin typeface="BigNoodleTitling"/>
            </a:endParaRPr>
          </a:p>
          <a:p>
            <a:pPr algn="ctr"/>
            <a:r>
              <a:rPr lang="fr-FR" sz="1600" b="1" dirty="0">
                <a:latin typeface="BigNoodleTitling"/>
              </a:rPr>
              <a:t>Max de </a:t>
            </a:r>
            <a:r>
              <a:rPr lang="fr-FR" sz="1600" b="1" dirty="0" err="1">
                <a:latin typeface="BigNoodleTitling"/>
              </a:rPr>
              <a:t>reps</a:t>
            </a:r>
            <a:r>
              <a:rPr lang="fr-FR" sz="1600" b="1" dirty="0">
                <a:latin typeface="BigNoodleTitling"/>
              </a:rPr>
              <a:t> sur 1 série unique</a:t>
            </a:r>
          </a:p>
          <a:p>
            <a:pPr algn="ctr"/>
            <a:r>
              <a:rPr lang="fr-FR" sz="1600" b="1" dirty="0">
                <a:latin typeface="BigNoodleTitling"/>
              </a:rPr>
              <a:t>Hommes : poids de corps</a:t>
            </a:r>
          </a:p>
          <a:p>
            <a:pPr algn="ctr"/>
            <a:r>
              <a:rPr lang="fr-FR" sz="1600" b="1" dirty="0">
                <a:latin typeface="BigNoodleTitling"/>
              </a:rPr>
              <a:t>Femmes : avec élastique</a:t>
            </a:r>
          </a:p>
          <a:p>
            <a:pPr algn="ctr"/>
            <a:endParaRPr lang="fr-FR" sz="1400" dirty="0">
              <a:solidFill>
                <a:srgbClr val="FF0000"/>
              </a:solidFill>
              <a:latin typeface="BigNoodleTitling"/>
            </a:endParaRPr>
          </a:p>
        </p:txBody>
      </p:sp>
      <p:sp>
        <p:nvSpPr>
          <p:cNvPr id="19" name="Flèche droite 18"/>
          <p:cNvSpPr/>
          <p:nvPr/>
        </p:nvSpPr>
        <p:spPr>
          <a:xfrm rot="7433077" flipV="1">
            <a:off x="3636689" y="3336583"/>
            <a:ext cx="1742087" cy="184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 droite 19"/>
          <p:cNvSpPr/>
          <p:nvPr/>
        </p:nvSpPr>
        <p:spPr>
          <a:xfrm flipV="1">
            <a:off x="3945385" y="1997645"/>
            <a:ext cx="881815" cy="125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218941" y="1119177"/>
            <a:ext cx="3654200" cy="184650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dirty="0">
                <a:latin typeface="BigNoodleTitling"/>
              </a:rPr>
              <a:t>Epreuve Puissance</a:t>
            </a:r>
          </a:p>
          <a:p>
            <a:pPr algn="ctr"/>
            <a:endParaRPr lang="fr-FR" b="1" dirty="0">
              <a:latin typeface="BigNoodleTitling"/>
            </a:endParaRPr>
          </a:p>
          <a:p>
            <a:pPr algn="ctr"/>
            <a:r>
              <a:rPr lang="fr-FR" b="1" dirty="0">
                <a:latin typeface="BigNoodleTitling"/>
              </a:rPr>
              <a:t>Soulevé de terre :</a:t>
            </a:r>
          </a:p>
          <a:p>
            <a:pPr algn="ctr"/>
            <a:r>
              <a:rPr lang="fr-FR" sz="1600" b="1" dirty="0">
                <a:latin typeface="BigNoodleTitling"/>
              </a:rPr>
              <a:t>Charge maximale pour 8 </a:t>
            </a:r>
            <a:r>
              <a:rPr lang="fr-FR" sz="1600" b="1" dirty="0" err="1">
                <a:latin typeface="BigNoodleTitling"/>
              </a:rPr>
              <a:t>reps</a:t>
            </a:r>
            <a:r>
              <a:rPr lang="fr-FR" sz="1600" dirty="0">
                <a:latin typeface="BigNoodleTitling"/>
              </a:rPr>
              <a:t> </a:t>
            </a:r>
          </a:p>
          <a:p>
            <a:pPr algn="ctr"/>
            <a:r>
              <a:rPr lang="fr-FR" sz="1600" dirty="0">
                <a:latin typeface="BigNoodleTitling"/>
              </a:rPr>
              <a:t>4’ pour réaliser la performance</a:t>
            </a:r>
          </a:p>
          <a:p>
            <a:endParaRPr lang="fr-FR" dirty="0">
              <a:latin typeface="BigNoodleTitling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6842" y="1165648"/>
            <a:ext cx="5052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2800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</a:t>
            </a:r>
            <a:endParaRPr lang="fr-FR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52463" y="934418"/>
            <a:ext cx="7510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</a:t>
            </a:r>
            <a:endParaRPr lang="fr-F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5070080" y="3123194"/>
            <a:ext cx="4032447" cy="3201216"/>
          </a:xfrm>
          <a:prstGeom prst="roundRect">
            <a:avLst/>
          </a:prstGeom>
          <a:solidFill>
            <a:srgbClr val="00206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dirty="0">
                <a:latin typeface="BigNoodleTitling"/>
              </a:rPr>
              <a:t>Finale : Epreuve Finale</a:t>
            </a:r>
          </a:p>
          <a:p>
            <a:pPr algn="ctr"/>
            <a:r>
              <a:rPr lang="fr-FR" sz="1400" dirty="0">
                <a:solidFill>
                  <a:schemeClr val="bg1"/>
                </a:solidFill>
                <a:latin typeface="BigNoodleTitling"/>
              </a:rPr>
              <a:t>Réservée aux 3 premiers à l’issue des 3 premières épreuves</a:t>
            </a:r>
          </a:p>
          <a:p>
            <a:pPr algn="ctr"/>
            <a:r>
              <a:rPr lang="fr-FR" sz="1400" dirty="0">
                <a:latin typeface="BigNoodleTitling"/>
              </a:rPr>
              <a:t>Un concurrent est éliminé à chaque exercice de rapidité</a:t>
            </a:r>
          </a:p>
          <a:p>
            <a:pPr algn="ctr"/>
            <a:r>
              <a:rPr lang="fr-FR" sz="1400" dirty="0">
                <a:latin typeface="BigNoodleTitling"/>
              </a:rPr>
              <a:t>30’’ de récup entre chaque exercice</a:t>
            </a:r>
          </a:p>
          <a:p>
            <a:pPr algn="ctr"/>
            <a:endParaRPr lang="fr-FR" sz="1600" u="sng" dirty="0">
              <a:latin typeface="BigNoodleTitling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BigNoodleTitling"/>
              </a:rPr>
              <a:t>Squat avant : 25 </a:t>
            </a:r>
            <a:r>
              <a:rPr lang="fr-FR" sz="1600" dirty="0" err="1">
                <a:latin typeface="BigNoodleTitling"/>
              </a:rPr>
              <a:t>reps</a:t>
            </a:r>
            <a:r>
              <a:rPr lang="fr-FR" sz="1600" dirty="0">
                <a:latin typeface="BigNoodleTitling"/>
              </a:rPr>
              <a:t> (H : 60 – 70 – 80kg) ou (F : 35-45 kg)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BigNoodleTitling"/>
              </a:rPr>
              <a:t>Maintien 2 KB au-dessus de la tête (H: 2X16kg – F : 2x 8kg)</a:t>
            </a:r>
            <a:endParaRPr lang="fr-FR" sz="1400" dirty="0">
              <a:latin typeface="BigNoodleTitling"/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251026" y="4310843"/>
            <a:ext cx="4146359" cy="230810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dirty="0">
                <a:latin typeface="BigNoodleTitling"/>
              </a:rPr>
              <a:t>Epreuve Résistance</a:t>
            </a:r>
          </a:p>
          <a:p>
            <a:pPr algn="ctr"/>
            <a:endParaRPr lang="fr-FR" sz="1600" b="1" u="sng" dirty="0">
              <a:latin typeface="BigNoodleTitling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>
                <a:latin typeface="BigNoodleTitling"/>
              </a:rPr>
              <a:t>Développé de Kettlebell assis + traversée de plots</a:t>
            </a:r>
          </a:p>
          <a:p>
            <a:pPr algn="ctr"/>
            <a:r>
              <a:rPr lang="fr-FR" sz="1600" dirty="0">
                <a:latin typeface="BigNoodleTitling"/>
              </a:rPr>
              <a:t>+ 1 développé à chaque </a:t>
            </a:r>
          </a:p>
          <a:p>
            <a:pPr algn="ctr"/>
            <a:r>
              <a:rPr lang="fr-FR" sz="1600" dirty="0">
                <a:latin typeface="BigNoodleTitling"/>
              </a:rPr>
              <a:t>Nb de développé max en 3’</a:t>
            </a:r>
          </a:p>
          <a:p>
            <a:pPr algn="ctr"/>
            <a:r>
              <a:rPr lang="fr-FR" sz="1600" dirty="0">
                <a:latin typeface="BigNoodleTitling"/>
              </a:rPr>
              <a:t>Hommes : 2x16kg</a:t>
            </a:r>
          </a:p>
          <a:p>
            <a:pPr algn="ctr"/>
            <a:r>
              <a:rPr lang="fr-FR" sz="1600" dirty="0">
                <a:latin typeface="BigNoodleTitling"/>
              </a:rPr>
              <a:t>Femmes : </a:t>
            </a:r>
            <a:r>
              <a:rPr lang="fr-FR" sz="1600" dirty="0">
                <a:solidFill>
                  <a:srgbClr val="FF0000"/>
                </a:solidFill>
                <a:latin typeface="BigNoodleTitling"/>
              </a:rPr>
              <a:t>2x4kg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00489" y="4443101"/>
            <a:ext cx="550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</a:t>
            </a:r>
            <a:endParaRPr lang="fr-F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79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77482" y="256184"/>
            <a:ext cx="8370982" cy="64928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fr-FR" sz="2800" b="1" dirty="0">
                <a:solidFill>
                  <a:schemeClr val="bg1"/>
                </a:solidFill>
                <a:latin typeface="BigNoodleTitling"/>
              </a:rPr>
              <a:t>Championnat régional - EQUIPE</a:t>
            </a:r>
          </a:p>
        </p:txBody>
      </p:sp>
      <p:sp>
        <p:nvSpPr>
          <p:cNvPr id="12" name="Flèche droite 11"/>
          <p:cNvSpPr/>
          <p:nvPr/>
        </p:nvSpPr>
        <p:spPr>
          <a:xfrm>
            <a:off x="4199079" y="1964231"/>
            <a:ext cx="481749" cy="188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2663788" y="3770605"/>
            <a:ext cx="3816424" cy="2682731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" dirty="0">
              <a:latin typeface="BigNoodleTitling"/>
            </a:endParaRPr>
          </a:p>
          <a:p>
            <a:pPr algn="ctr"/>
            <a:r>
              <a:rPr lang="fr-FR" sz="1400" b="1" u="sng" dirty="0">
                <a:latin typeface="BigNoodleTitling"/>
              </a:rPr>
              <a:t>Epreuve collective Relais</a:t>
            </a:r>
          </a:p>
          <a:p>
            <a:pPr algn="ctr"/>
            <a:endParaRPr lang="fr-FR" sz="1200" dirty="0">
              <a:latin typeface="BigNoodleTitling"/>
            </a:endParaRPr>
          </a:p>
          <a:p>
            <a:pPr algn="ctr"/>
            <a:r>
              <a:rPr lang="fr-FR" sz="1400" b="1" dirty="0">
                <a:solidFill>
                  <a:schemeClr val="bg1"/>
                </a:solidFill>
                <a:latin typeface="BigNoodleTitling"/>
              </a:rPr>
              <a:t>En relais</a:t>
            </a:r>
          </a:p>
          <a:p>
            <a:pPr algn="ctr"/>
            <a:endParaRPr lang="fr-FR" sz="1400" b="1" dirty="0">
              <a:solidFill>
                <a:schemeClr val="bg1"/>
              </a:solidFill>
              <a:latin typeface="BigNoodleTitling"/>
            </a:endParaRPr>
          </a:p>
          <a:p>
            <a:pPr algn="ctr"/>
            <a:r>
              <a:rPr lang="fr-FR" sz="1400" b="1" dirty="0" err="1">
                <a:solidFill>
                  <a:schemeClr val="bg1"/>
                </a:solidFill>
                <a:latin typeface="BigNoodleTitling"/>
              </a:rPr>
              <a:t>Thruster</a:t>
            </a:r>
            <a:r>
              <a:rPr lang="fr-FR" sz="1400" b="1" dirty="0">
                <a:solidFill>
                  <a:schemeClr val="bg1"/>
                </a:solidFill>
                <a:latin typeface="BigNoodleTitling"/>
              </a:rPr>
              <a:t> en relais 120 </a:t>
            </a:r>
            <a:r>
              <a:rPr lang="fr-FR" sz="1400" b="1" dirty="0" err="1">
                <a:solidFill>
                  <a:schemeClr val="bg1"/>
                </a:solidFill>
                <a:latin typeface="BigNoodleTitling"/>
              </a:rPr>
              <a:t>reps</a:t>
            </a:r>
            <a:r>
              <a:rPr lang="fr-FR" sz="1400" b="1" dirty="0">
                <a:solidFill>
                  <a:schemeClr val="bg1"/>
                </a:solidFill>
                <a:latin typeface="BigNoodleTitling"/>
              </a:rPr>
              <a:t> à 3</a:t>
            </a:r>
          </a:p>
          <a:p>
            <a:pPr algn="ctr"/>
            <a:r>
              <a:rPr lang="fr-FR" sz="1400" b="1" dirty="0">
                <a:solidFill>
                  <a:schemeClr val="bg1"/>
                </a:solidFill>
                <a:latin typeface="BigNoodleTitling"/>
              </a:rPr>
              <a:t>Avec gainage statique des 2 autres équipiers</a:t>
            </a:r>
            <a:endParaRPr lang="fr-FR" sz="1400" dirty="0">
              <a:solidFill>
                <a:srgbClr val="FF0000"/>
              </a:solidFill>
              <a:latin typeface="BigNoodleTitling"/>
            </a:endParaRPr>
          </a:p>
          <a:p>
            <a:pPr algn="ctr"/>
            <a:r>
              <a:rPr lang="fr-FR" sz="1400" dirty="0">
                <a:solidFill>
                  <a:srgbClr val="FF0000"/>
                </a:solidFill>
                <a:latin typeface="BigNoodleTitling"/>
              </a:rPr>
              <a:t>Hommes 40kg</a:t>
            </a:r>
          </a:p>
          <a:p>
            <a:pPr algn="ctr"/>
            <a:r>
              <a:rPr lang="fr-FR" sz="1400" dirty="0">
                <a:solidFill>
                  <a:srgbClr val="FF0000"/>
                </a:solidFill>
                <a:latin typeface="BigNoodleTitling"/>
              </a:rPr>
              <a:t>Femme : 25kg</a:t>
            </a:r>
          </a:p>
          <a:p>
            <a:pPr algn="ctr"/>
            <a:endParaRPr lang="fr-FR" sz="1400" dirty="0">
              <a:solidFill>
                <a:srgbClr val="FF0000"/>
              </a:solidFill>
              <a:latin typeface="BigNoodleTitling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293327" y="1173792"/>
            <a:ext cx="3816424" cy="2021736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u="sng" dirty="0">
                <a:solidFill>
                  <a:schemeClr val="bg1"/>
                </a:solidFill>
                <a:latin typeface="BigNoodleTitling"/>
              </a:rPr>
              <a:t>Epreuve Puissance </a:t>
            </a:r>
          </a:p>
          <a:p>
            <a:pPr algn="ctr"/>
            <a:r>
              <a:rPr lang="fr-FR" sz="1200" dirty="0">
                <a:solidFill>
                  <a:schemeClr val="bg1"/>
                </a:solidFill>
                <a:latin typeface="BigNoodleTitling"/>
              </a:rPr>
              <a:t>on utilise les épreuves de la compétition individuelle</a:t>
            </a:r>
          </a:p>
          <a:p>
            <a:pPr algn="ctr"/>
            <a:endParaRPr lang="fr-FR" sz="1200" b="1" dirty="0">
              <a:solidFill>
                <a:schemeClr val="bg1"/>
              </a:solidFill>
              <a:latin typeface="BigNoodleTitling"/>
            </a:endParaRPr>
          </a:p>
          <a:p>
            <a:pPr algn="ctr"/>
            <a:r>
              <a:rPr lang="fr-FR" sz="1400" b="1" dirty="0">
                <a:solidFill>
                  <a:schemeClr val="bg1"/>
                </a:solidFill>
                <a:latin typeface="BigNoodleTitling"/>
              </a:rPr>
              <a:t>Soulevé de terre</a:t>
            </a:r>
          </a:p>
          <a:p>
            <a:r>
              <a:rPr lang="fr-FR" sz="1200" dirty="0">
                <a:solidFill>
                  <a:schemeClr val="bg1"/>
                </a:solidFill>
                <a:latin typeface="BigNoodleTitling"/>
              </a:rPr>
              <a:t>On additionne les charges soulevées par les 3 équipiers</a:t>
            </a:r>
          </a:p>
          <a:p>
            <a:r>
              <a:rPr lang="fr-FR" sz="1200" dirty="0">
                <a:solidFill>
                  <a:schemeClr val="bg1"/>
                </a:solidFill>
                <a:latin typeface="BigNoodleTitling"/>
              </a:rPr>
              <a:t>Un classement est établi à partir des charges soulevées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4743304" y="1052736"/>
            <a:ext cx="4145725" cy="1827894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" dirty="0">
              <a:solidFill>
                <a:schemeClr val="bg1"/>
              </a:solidFill>
              <a:latin typeface="BigNoodleTitling"/>
            </a:endParaRPr>
          </a:p>
          <a:p>
            <a:pPr algn="ctr"/>
            <a:r>
              <a:rPr lang="fr-FR" sz="1400" b="1" u="sng" dirty="0">
                <a:solidFill>
                  <a:schemeClr val="bg1"/>
                </a:solidFill>
                <a:latin typeface="BigNoodleTitling"/>
              </a:rPr>
              <a:t>Epreuve poids de corps</a:t>
            </a:r>
          </a:p>
          <a:p>
            <a:pPr algn="ctr"/>
            <a:r>
              <a:rPr lang="fr-FR" sz="1200" dirty="0">
                <a:solidFill>
                  <a:schemeClr val="bg1"/>
                </a:solidFill>
                <a:latin typeface="BigNoodleTitling"/>
              </a:rPr>
              <a:t>on utilise les épreuves de la compétition individuelle</a:t>
            </a:r>
          </a:p>
          <a:p>
            <a:pPr algn="ctr"/>
            <a:endParaRPr lang="fr-FR" sz="1200" dirty="0">
              <a:solidFill>
                <a:schemeClr val="bg1"/>
              </a:solidFill>
              <a:latin typeface="BigNoodleTitling"/>
            </a:endParaRPr>
          </a:p>
          <a:p>
            <a:pPr algn="ctr"/>
            <a:r>
              <a:rPr lang="fr-FR" sz="1400" b="1" dirty="0">
                <a:solidFill>
                  <a:schemeClr val="bg1"/>
                </a:solidFill>
                <a:latin typeface="BigNoodleTitling"/>
              </a:rPr>
              <a:t>Traction supination</a:t>
            </a:r>
          </a:p>
          <a:p>
            <a:r>
              <a:rPr lang="fr-FR" sz="1200" dirty="0">
                <a:solidFill>
                  <a:schemeClr val="bg1"/>
                </a:solidFill>
                <a:latin typeface="BigNoodleTitling"/>
              </a:rPr>
              <a:t>On additionne les nombres de répétitions réalisées par les 3 équipiers</a:t>
            </a:r>
          </a:p>
          <a:p>
            <a:r>
              <a:rPr lang="fr-FR" sz="1200" dirty="0">
                <a:solidFill>
                  <a:schemeClr val="bg1"/>
                </a:solidFill>
                <a:latin typeface="BigNoodleTitling"/>
              </a:rPr>
              <a:t>Un classement est établi à partir de ce nombre total</a:t>
            </a:r>
            <a:endParaRPr lang="fr-FR" sz="1400" dirty="0">
              <a:solidFill>
                <a:schemeClr val="bg1"/>
              </a:solidFill>
              <a:latin typeface="BigNoodleTitling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1443" y="1173792"/>
            <a:ext cx="550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</a:t>
            </a:r>
            <a:endParaRPr lang="fr-F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43304" y="1052736"/>
            <a:ext cx="7510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</a:t>
            </a:r>
            <a:endParaRPr lang="fr-F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15816" y="3821795"/>
            <a:ext cx="550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</a:t>
            </a:r>
            <a:endParaRPr lang="fr-F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Flèche vers le bas 19"/>
          <p:cNvSpPr/>
          <p:nvPr/>
        </p:nvSpPr>
        <p:spPr>
          <a:xfrm rot="2317444">
            <a:off x="6856573" y="3068960"/>
            <a:ext cx="220746" cy="7837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>
          <a:xfrm>
            <a:off x="7274516" y="4941168"/>
            <a:ext cx="1614513" cy="609026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fr-FR" sz="1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igNoodleTitling"/>
              </a:rPr>
              <a:t>On additionne les places obtenues lors des 3 épreuves. </a:t>
            </a:r>
          </a:p>
        </p:txBody>
      </p:sp>
    </p:spTree>
    <p:extLst>
      <p:ext uri="{BB962C8B-B14F-4D97-AF65-F5344CB8AC3E}">
        <p14:creationId xmlns:p14="http://schemas.microsoft.com/office/powerpoint/2010/main" val="22395268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l">
  <a:themeElements>
    <a:clrScheme name="FFHM">
      <a:dk1>
        <a:srgbClr val="0651A4"/>
      </a:dk1>
      <a:lt1>
        <a:sysClr val="window" lastClr="FFFFFF"/>
      </a:lt1>
      <a:dk2>
        <a:srgbClr val="009DE1"/>
      </a:dk2>
      <a:lt2>
        <a:srgbClr val="DEDEDE"/>
      </a:lt2>
      <a:accent1>
        <a:srgbClr val="009DE1"/>
      </a:accent1>
      <a:accent2>
        <a:srgbClr val="009DE1"/>
      </a:accent2>
      <a:accent3>
        <a:srgbClr val="A04DA3"/>
      </a:accent3>
      <a:accent4>
        <a:srgbClr val="C4652D"/>
      </a:accent4>
      <a:accent5>
        <a:srgbClr val="8B5D3D"/>
      </a:accent5>
      <a:accent6>
        <a:srgbClr val="E30613"/>
      </a:accent6>
      <a:hlink>
        <a:srgbClr val="E30613"/>
      </a:hlink>
      <a:folHlink>
        <a:srgbClr val="C2A874"/>
      </a:folHlink>
    </a:clrScheme>
    <a:fontScheme name="Essenti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19502</TotalTime>
  <Words>442</Words>
  <Application>Microsoft Office PowerPoint</Application>
  <PresentationFormat>Affichage à l'écran (4:3)</PresentationFormat>
  <Paragraphs>78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BigNoodleTitling</vt:lpstr>
      <vt:lpstr>Calibri</vt:lpstr>
      <vt:lpstr>Wingdings</vt:lpstr>
      <vt:lpstr>Essentiel</vt:lpstr>
      <vt:lpstr>1_Thème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Assemblée Générale Ordinaire Dimanche 29 mars 2015</dc:title>
  <dc:creator>Alexandra VIGOUREUX</dc:creator>
  <cp:lastModifiedBy>Visiteur 1</cp:lastModifiedBy>
  <cp:revision>1117</cp:revision>
  <cp:lastPrinted>2022-05-21T08:36:20Z</cp:lastPrinted>
  <dcterms:created xsi:type="dcterms:W3CDTF">2015-03-27T13:26:45Z</dcterms:created>
  <dcterms:modified xsi:type="dcterms:W3CDTF">2022-10-07T07:56:18Z</dcterms:modified>
</cp:coreProperties>
</file>